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5" r:id="rId7"/>
    <p:sldId id="268" r:id="rId8"/>
    <p:sldId id="269" r:id="rId9"/>
    <p:sldId id="270" r:id="rId10"/>
    <p:sldId id="260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50FF7D-81D1-42E7-BFD5-61029DD0E917}">
          <p14:sldIdLst>
            <p14:sldId id="256"/>
          </p14:sldIdLst>
        </p14:section>
        <p14:section name="Authoring" id="{6474B277-6F94-434C-8D70-C8EB1672EFF5}">
          <p14:sldIdLst>
            <p14:sldId id="257"/>
          </p14:sldIdLst>
        </p14:section>
        <p14:section name="Authoring - GAP/DFU" id="{13958DC9-865C-4488-A17B-F9050CEA127F}">
          <p14:sldIdLst>
            <p14:sldId id="265"/>
            <p14:sldId id="268"/>
            <p14:sldId id="269"/>
            <p14:sldId id="270"/>
          </p14:sldIdLst>
        </p14:section>
        <p14:section name="CCMS" id="{C00684B0-F230-4CE4-ACF2-DEDF4795AB8A}">
          <p14:sldIdLst>
            <p14:sldId id="260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4DDF46B-C628-893B-989A-2C5AD8C8EB71}" name="Steve O’Sullivan" initials="SO" userId="S::Steve@datavid.com::f3ecc338-b7e6-41bf-8585-70621030d8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O’Sullivan" userId="f3ecc338-b7e6-41bf-8585-70621030d8e6" providerId="ADAL" clId="{28177112-EEC8-4365-AAC4-920FEC97DEBD}"/>
    <pc:docChg chg="delSld modSection">
      <pc:chgData name="Steve O’Sullivan" userId="f3ecc338-b7e6-41bf-8585-70621030d8e6" providerId="ADAL" clId="{28177112-EEC8-4365-AAC4-920FEC97DEBD}" dt="2026-03-30T19:28:56.885" v="1" actId="2696"/>
      <pc:docMkLst>
        <pc:docMk/>
      </pc:docMkLst>
      <pc:sldChg chg="del">
        <pc:chgData name="Steve O’Sullivan" userId="f3ecc338-b7e6-41bf-8585-70621030d8e6" providerId="ADAL" clId="{28177112-EEC8-4365-AAC4-920FEC97DEBD}" dt="2026-03-30T19:28:52.846" v="0" actId="2696"/>
        <pc:sldMkLst>
          <pc:docMk/>
          <pc:sldMk cId="1458803852" sldId="263"/>
        </pc:sldMkLst>
      </pc:sldChg>
      <pc:sldChg chg="del">
        <pc:chgData name="Steve O’Sullivan" userId="f3ecc338-b7e6-41bf-8585-70621030d8e6" providerId="ADAL" clId="{28177112-EEC8-4365-AAC4-920FEC97DEBD}" dt="2026-03-30T19:28:56.885" v="1" actId="2696"/>
        <pc:sldMkLst>
          <pc:docMk/>
          <pc:sldMk cId="82278056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0C642-DF8A-412C-9552-6C72554C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0B6E6F-D41F-40DB-85AB-C74311025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69833"/>
            <a:ext cx="9144000" cy="167528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21796-A4FB-4F91-BA6C-C62F5BFEA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7410"/>
            <a:ext cx="9144000" cy="57039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E1F26-A924-489F-AD34-D14F68338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D7E4887-466B-4EEF-91A3-6727862A0F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09520" y="1282796"/>
            <a:ext cx="3458480" cy="896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C955E0-3BDB-47E8-B0CE-7DC652952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619" y="4431942"/>
            <a:ext cx="8100762" cy="320068"/>
          </a:xfrm>
          <a:prstGeom prst="rect">
            <a:avLst/>
          </a:prstGeom>
        </p:spPr>
      </p:pic>
      <p:pic>
        <p:nvPicPr>
          <p:cNvPr id="8" name="Google Shape;152;p38" descr="Google Shape;152;p38">
            <a:extLst>
              <a:ext uri="{FF2B5EF4-FFF2-40B4-BE49-F238E27FC236}">
                <a16:creationId xmlns:a16="http://schemas.microsoft.com/office/drawing/2014/main" id="{64119370-0847-FAB7-49B1-41CB12301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0" y="6435817"/>
            <a:ext cx="811209" cy="2061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oogle Shape;152;p38" descr="Google Shape;152;p38">
            <a:extLst>
              <a:ext uri="{FF2B5EF4-FFF2-40B4-BE49-F238E27FC236}">
                <a16:creationId xmlns:a16="http://schemas.microsoft.com/office/drawing/2014/main" id="{7A463F85-047C-5189-4512-11B330F57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387" y="1291526"/>
            <a:ext cx="3458479" cy="8790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5950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EB660-DB9D-488F-8A5F-072FCFBD5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0EDFE-C3B1-4F1F-B0D8-9580D56E8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B7F6E-8DC3-4A30-8935-A5ED72A5A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5C7C4C-A29A-4235-894C-E38A61FCB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6A478EB-0434-AB06-9339-E33D7A966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012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7BEB-5D4E-4AE2-A815-ED663782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063CA-7873-4C15-96C7-318107186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49B64-D4B5-4D04-9FB1-D5BB391F4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D7B96-27F5-4D73-91E3-9E329DBAC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5728BF-EC6E-41E5-B082-B2B78C91F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40" y="4429429"/>
            <a:ext cx="8100762" cy="32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49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7C20A-7121-4D31-9810-4A44F72F9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35533"/>
            <a:ext cx="5181600" cy="47414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67BDF-B0B0-43CD-BCCE-EBEA66E04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35533"/>
            <a:ext cx="5181600" cy="47414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8858F-6F3C-4203-86CD-65244D9B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8513A-D25C-4020-B02E-A126978DE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32BA9-B1DB-DA20-3CA9-08C021D22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D8658E6-6E8E-4F87-C7A1-F11A335A5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24792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5C371-BCC4-44E3-8F9B-6F076BE52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34C19-E557-445E-A96F-9DEC701F4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35533"/>
            <a:ext cx="5157787" cy="10695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182D3F-60D4-48B9-A32A-E82710EF1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F89AC0-E4D5-438A-8AD8-C9FC9CE7A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35533"/>
            <a:ext cx="5183188" cy="10695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DA34EF-DC52-4647-A453-2C20E5B30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52002-FDDF-4B09-B84F-3B674205D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83250D-C1FD-4BA1-AE05-B5575528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7A5545-6F2A-BB56-47BD-5105B29D3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42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A7530D-E7FD-40E2-80EF-1C61BB270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3B217-4148-4802-A4C6-5AB5C98EE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CC5DFF-882C-D399-E017-DC444737D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1EA7AFE-0A86-F3D1-44AB-4979D00B5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460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E6E605-A328-4368-9D46-819152676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3497A-A16E-47F4-854E-CFF595C76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37A94F-7DA9-32A9-690B-07EBA3263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5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2697-B78B-43BF-869C-176A22A3C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3EE2D-C37C-445D-B3C9-F41BA982B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54680-6C0F-4CFB-9090-447F1ABC3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3880E-8BBF-4E95-917E-A90A2A21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7148D-D2CC-4668-8FE6-374895F7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153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7A6F8-7906-4AA9-943E-5D9957A5A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E2C44E-FBA2-4921-8FD3-43DCAADAA7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A7517-84A5-4F34-B386-E5174DD2E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73E61-7472-448E-96A2-F8FDAFE673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DA87BA-E84E-482E-AF80-11858BCA017D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41BBF-92E7-4AF9-86A5-8E0FC51E3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6CCB8-CBFC-4054-853B-C581C83A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7902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AF425-2600-42D8-AEDA-5C01A6C4B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10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21E99A-1BF4-40D4-BC1B-D547FE2D8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DA437-15CF-4D1A-94F2-31DBBBEDB7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DA87BA-E84E-482E-AF80-11858BCA017D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10CBF-407A-4633-BF5B-C81F1CCB0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6DF7D-7DB8-48C6-B366-144ACA42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381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6CAE5E-586B-4D16-86A9-D51E17139A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1980FB-13C4-4275-91CE-0626C85A9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98A08-8CBC-4D66-9EB7-839F6FF79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DA87BA-E84E-482E-AF80-11858BCA017D}" type="datetimeFigureOut">
              <a:rPr lang="en-IE" smtClean="0"/>
              <a:t>30/03/2026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04159-B361-44D5-B1C3-FA5612DBB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45CF2-00E4-45AF-9BD9-B1C8F5295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568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4DC53C-B9B3-886E-FA2C-13A87A471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619" y="1185806"/>
            <a:ext cx="8100762" cy="24972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14292B1-3707-009A-E301-210A9EF53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101367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4E06D-4A8D-4D7C-85CE-506B55A3A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11"/>
            <a:ext cx="10515600" cy="4715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0610B-198A-4DE6-9243-E484CB0548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BAEE2-74B3-4BF2-89A9-AC60B0AAB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E1A7D-CE4F-4BA1-A863-7C10BBDC2669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F4809C0-4A2D-4570-B2F7-2C157E2406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598" y="6343301"/>
            <a:ext cx="1509203" cy="3912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9FE34E-3926-DDF5-E100-58A74F9F9E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4037" y="135516"/>
            <a:ext cx="354025" cy="459220"/>
          </a:xfrm>
          <a:prstGeom prst="rect">
            <a:avLst/>
          </a:prstGeom>
        </p:spPr>
      </p:pic>
      <p:pic>
        <p:nvPicPr>
          <p:cNvPr id="8" name="Google Shape;152;p38" descr="Google Shape;152;p38">
            <a:extLst>
              <a:ext uri="{FF2B5EF4-FFF2-40B4-BE49-F238E27FC236}">
                <a16:creationId xmlns:a16="http://schemas.microsoft.com/office/drawing/2014/main" id="{AF6A1729-CB80-9588-DDD6-E5E7666BC04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53800" y="6435817"/>
            <a:ext cx="811209" cy="2061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397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quill4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CBEB1-44F5-EDF9-76F0-D0317D44A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>
                <a:hlinkClick r:id="rId2"/>
              </a:rPr>
              <a:t>Quill</a:t>
            </a:r>
            <a:r>
              <a:rPr lang="en-IE"/>
              <a:t> Release Notes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14097-2F22-A28F-4D5C-D26FA5C2F3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Nov 2025</a:t>
            </a:r>
          </a:p>
        </p:txBody>
      </p:sp>
    </p:spTree>
    <p:extLst>
      <p:ext uri="{BB962C8B-B14F-4D97-AF65-F5344CB8AC3E}">
        <p14:creationId xmlns:p14="http://schemas.microsoft.com/office/powerpoint/2010/main" val="402135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4E83F-E6DE-4D89-FFDE-005C57B24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/>
              <a:t>Contact/Agent ‘Title’ and ‘Logo Image’</a:t>
            </a:r>
          </a:p>
          <a:p>
            <a:r>
              <a:rPr lang="en-IE" dirty="0"/>
              <a:t>Enable ‘Mass Unit’ and ‘Dosage Unit’ for Concentrations</a:t>
            </a:r>
          </a:p>
          <a:p>
            <a:pPr lvl="1"/>
            <a:r>
              <a:rPr lang="en-IE" dirty="0"/>
              <a:t>Previously we only enabled ‘Concentration Unit’ – we would like to discuss</a:t>
            </a:r>
          </a:p>
          <a:p>
            <a:r>
              <a:rPr lang="en-IE" dirty="0"/>
              <a:t>Shade ‘Manufacturer’ statement types with an amber background</a:t>
            </a:r>
          </a:p>
          <a:p>
            <a:pPr lvl="1"/>
            <a:r>
              <a:rPr lang="en-IE" dirty="0"/>
              <a:t>Similar to shading of statements that are of type ‘CLP’ (blue) or ‘Regulatory’ (green)</a:t>
            </a:r>
          </a:p>
          <a:p>
            <a:r>
              <a:rPr lang="en-IE" dirty="0"/>
              <a:t>Translate: auto-set source language</a:t>
            </a:r>
          </a:p>
          <a:p>
            <a:r>
              <a:rPr lang="en-IE" dirty="0"/>
              <a:t>Duplicate section: default the text ‘DUPLICATE:’</a:t>
            </a:r>
          </a:p>
          <a:p>
            <a:r>
              <a:rPr lang="en-IE" dirty="0"/>
              <a:t>Expand/Collapse common metadata in the Metadata pane</a:t>
            </a:r>
          </a:p>
          <a:p>
            <a:r>
              <a:rPr lang="en-IE" dirty="0"/>
              <a:t>Link Authoring to Reference Data: Package Type, Packaging Materials, Phone Number Type</a:t>
            </a:r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A12619-E3E5-D432-0215-041FE2196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Authoring</a:t>
            </a:r>
          </a:p>
        </p:txBody>
      </p:sp>
    </p:spTree>
    <p:extLst>
      <p:ext uri="{BB962C8B-B14F-4D97-AF65-F5344CB8AC3E}">
        <p14:creationId xmlns:p14="http://schemas.microsoft.com/office/powerpoint/2010/main" val="3661121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481E3E-7052-233A-C64A-3F673F98C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Change ‘GAP’ to ‘GAP/DFU’ (ribbon, breadcrumb)</a:t>
            </a:r>
          </a:p>
          <a:p>
            <a:r>
              <a:rPr lang="en-US" dirty="0"/>
              <a:t>NEW: Seed Treatment Use Rate Group</a:t>
            </a:r>
          </a:p>
          <a:p>
            <a:r>
              <a:rPr lang="en-US" dirty="0"/>
              <a:t>Application Timing Group (Treatment Window) &gt; Description reference data (per growth stage)</a:t>
            </a:r>
          </a:p>
          <a:p>
            <a:pPr lvl="1"/>
            <a:r>
              <a:rPr lang="en-US" dirty="0"/>
              <a:t>Crop Growth Description text field</a:t>
            </a:r>
          </a:p>
          <a:p>
            <a:pPr lvl="1"/>
            <a:r>
              <a:rPr lang="en-US" dirty="0"/>
              <a:t>Weed Growth Description text field</a:t>
            </a:r>
          </a:p>
          <a:p>
            <a:r>
              <a:rPr lang="en-IE" dirty="0"/>
              <a:t>Ribbon improvements: Leaf icon updates, Water/Carrier menu</a:t>
            </a:r>
          </a:p>
          <a:p>
            <a:r>
              <a:rPr lang="en-US" dirty="0"/>
              <a:t>GAP &gt; Maximums &gt; AgriGuide Units of Measurement</a:t>
            </a:r>
          </a:p>
          <a:p>
            <a:r>
              <a:rPr lang="en-US" dirty="0"/>
              <a:t>GAP &gt; Maximums &gt; Max Total Rate per Area </a:t>
            </a:r>
            <a:r>
              <a:rPr lang="en-US" b="1" dirty="0"/>
              <a:t>per Time </a:t>
            </a:r>
            <a:r>
              <a:rPr lang="en-US" dirty="0"/>
              <a:t>(</a:t>
            </a:r>
            <a:r>
              <a:rPr lang="en-US" b="1" dirty="0" err="1"/>
              <a:t>numberOfApplications.perDuration</a:t>
            </a:r>
            <a:r>
              <a:rPr lang="en-US" dirty="0"/>
              <a:t> for both </a:t>
            </a:r>
            <a:r>
              <a:rPr lang="en-US" b="1" dirty="0" err="1"/>
              <a:t>applicationTotalDosageExpression</a:t>
            </a:r>
            <a:r>
              <a:rPr lang="en-US" dirty="0"/>
              <a:t> and </a:t>
            </a:r>
            <a:r>
              <a:rPr lang="en-US" b="1" dirty="0" err="1"/>
              <a:t>activeIngredientTotalDosageExpression</a:t>
            </a:r>
            <a:r>
              <a:rPr lang="en-US" dirty="0"/>
              <a:t> in </a:t>
            </a:r>
            <a:r>
              <a:rPr lang="en-US" b="1" dirty="0" err="1"/>
              <a:t>numberOfApplications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5102BD-FA46-E715-A9AB-1505F533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Authoring – GAP/DFU</a:t>
            </a:r>
          </a:p>
        </p:txBody>
      </p:sp>
    </p:spTree>
    <p:extLst>
      <p:ext uri="{BB962C8B-B14F-4D97-AF65-F5344CB8AC3E}">
        <p14:creationId xmlns:p14="http://schemas.microsoft.com/office/powerpoint/2010/main" val="4222111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423800-ED1E-7480-BD22-D45E3618A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fontAlgn="ctr"/>
            <a:r>
              <a:rPr lang="en-IE" dirty="0"/>
              <a:t>NEW: Vehicle Speed Min and Max (already in </a:t>
            </a:r>
            <a:r>
              <a:rPr lang="en-IE" i="1" dirty="0"/>
              <a:t>Spraying Instructions (Advanced)</a:t>
            </a:r>
            <a:r>
              <a:rPr lang="en-IE" dirty="0"/>
              <a:t>)</a:t>
            </a:r>
          </a:p>
          <a:p>
            <a:pPr fontAlgn="ctr"/>
            <a:r>
              <a:rPr lang="en-IE" dirty="0"/>
              <a:t>NEW: Boundary Closed Nozzle Count</a:t>
            </a:r>
          </a:p>
          <a:p>
            <a:pPr fontAlgn="ctr"/>
            <a:r>
              <a:rPr lang="en-IE" dirty="0"/>
              <a:t>UPDATE: Cultivation Setting, Treatment Reason (allow many)</a:t>
            </a:r>
          </a:p>
          <a:p>
            <a:pPr fontAlgn="ctr"/>
            <a:r>
              <a:rPr lang="en-IE" dirty="0"/>
              <a:t>NEW: Application Target (Advanced)</a:t>
            </a:r>
          </a:p>
          <a:p>
            <a:pPr lvl="1" fontAlgn="ctr"/>
            <a:r>
              <a:rPr lang="en-IE" dirty="0"/>
              <a:t>NEW: Paragraphs</a:t>
            </a:r>
          </a:p>
          <a:p>
            <a:pPr lvl="1" fontAlgn="ctr"/>
            <a:r>
              <a:rPr lang="en-IE" dirty="0"/>
              <a:t>Application Target Time</a:t>
            </a:r>
          </a:p>
          <a:p>
            <a:pPr lvl="2" fontAlgn="ctr"/>
            <a:r>
              <a:rPr lang="en-IE" dirty="0"/>
              <a:t>NEW: Length</a:t>
            </a:r>
          </a:p>
          <a:p>
            <a:pPr lvl="2" fontAlgn="ctr"/>
            <a:r>
              <a:rPr lang="en-IE" dirty="0"/>
              <a:t>NEW: Event Description</a:t>
            </a:r>
          </a:p>
          <a:p>
            <a:pPr lvl="1" fontAlgn="ctr"/>
            <a:r>
              <a:rPr lang="en-IE" dirty="0"/>
              <a:t>Application Target Site</a:t>
            </a:r>
          </a:p>
          <a:p>
            <a:pPr fontAlgn="ctr"/>
            <a:r>
              <a:rPr lang="en-IE" dirty="0"/>
              <a:t>NEW: Safety Interval</a:t>
            </a:r>
          </a:p>
          <a:p>
            <a:pPr lvl="1" fontAlgn="ctr"/>
            <a:r>
              <a:rPr lang="en-IE" dirty="0"/>
              <a:t>Application Target Time</a:t>
            </a:r>
          </a:p>
          <a:p>
            <a:pPr lvl="2" fontAlgn="ctr"/>
            <a:r>
              <a:rPr lang="en-IE" dirty="0"/>
              <a:t>NEW: Length</a:t>
            </a:r>
          </a:p>
          <a:p>
            <a:pPr lvl="2" fontAlgn="ctr"/>
            <a:r>
              <a:rPr lang="en-IE" dirty="0"/>
              <a:t>NEW: Event Description</a:t>
            </a:r>
          </a:p>
          <a:p>
            <a:pPr fontAlgn="ctr"/>
            <a:r>
              <a:rPr lang="en-IE" dirty="0"/>
              <a:t>Application Options</a:t>
            </a:r>
          </a:p>
          <a:p>
            <a:pPr lvl="1" fontAlgn="ctr"/>
            <a:r>
              <a:rPr lang="en-IE" dirty="0"/>
              <a:t>NEW: Title</a:t>
            </a:r>
          </a:p>
          <a:p>
            <a:pPr lvl="1" fontAlgn="ctr"/>
            <a:r>
              <a:rPr lang="en-IE" dirty="0"/>
              <a:t>Application Sequence</a:t>
            </a:r>
          </a:p>
          <a:p>
            <a:pPr lvl="2" fontAlgn="ctr"/>
            <a:r>
              <a:rPr lang="en-IE" dirty="0"/>
              <a:t>NEW: Title</a:t>
            </a:r>
          </a:p>
          <a:p>
            <a:pPr lvl="2" fontAlgn="ctr"/>
            <a:r>
              <a:rPr lang="en-IE" dirty="0"/>
              <a:t>NEW: Number of Applications</a:t>
            </a:r>
          </a:p>
          <a:p>
            <a:pPr fontAlgn="ctr"/>
            <a:r>
              <a:rPr lang="en-IE" dirty="0"/>
              <a:t>Application Sequence</a:t>
            </a:r>
          </a:p>
          <a:p>
            <a:pPr lvl="1" fontAlgn="ctr"/>
            <a:r>
              <a:rPr lang="en-IE" dirty="0"/>
              <a:t>NEW: Title</a:t>
            </a:r>
          </a:p>
          <a:p>
            <a:pPr lvl="1" fontAlgn="ctr"/>
            <a:r>
              <a:rPr lang="en-IE" dirty="0"/>
              <a:t>NEW: Total Number of Applications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0F43D0-60C3-C551-0383-D64CF6956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GAP/DFU New Features</a:t>
            </a:r>
          </a:p>
        </p:txBody>
      </p:sp>
    </p:spTree>
    <p:extLst>
      <p:ext uri="{BB962C8B-B14F-4D97-AF65-F5344CB8AC3E}">
        <p14:creationId xmlns:p14="http://schemas.microsoft.com/office/powerpoint/2010/main" val="3916576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A3C9B-B0AA-806B-BCA2-A87AA3873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D84AE7-605E-5D75-B2E6-59607F9EF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r>
              <a:rPr lang="en-IE" dirty="0"/>
              <a:t>Crop Stage Group</a:t>
            </a:r>
          </a:p>
          <a:p>
            <a:pPr lvl="1" fontAlgn="ctr"/>
            <a:r>
              <a:rPr lang="en-IE" dirty="0"/>
              <a:t>Height Metadata</a:t>
            </a:r>
          </a:p>
          <a:p>
            <a:pPr lvl="1" fontAlgn="ctr"/>
            <a:r>
              <a:rPr lang="en-IE" dirty="0"/>
              <a:t>Height (Min, Max)</a:t>
            </a:r>
          </a:p>
          <a:p>
            <a:pPr lvl="1" fontAlgn="ctr"/>
            <a:r>
              <a:rPr lang="en-IE" dirty="0"/>
              <a:t>Lifecycle Stages</a:t>
            </a:r>
          </a:p>
          <a:p>
            <a:pPr fontAlgn="ctr"/>
            <a:r>
              <a:rPr lang="en-IE" dirty="0"/>
              <a:t>Pest Stage Group</a:t>
            </a:r>
          </a:p>
          <a:p>
            <a:pPr lvl="1" fontAlgn="ctr"/>
            <a:r>
              <a:rPr lang="en-IE" dirty="0"/>
              <a:t>Height Metadata</a:t>
            </a:r>
          </a:p>
          <a:p>
            <a:pPr lvl="1" fontAlgn="ctr"/>
            <a:r>
              <a:rPr lang="en-IE" dirty="0"/>
              <a:t>Height (Min, Max)</a:t>
            </a:r>
          </a:p>
          <a:p>
            <a:pPr lvl="1" fontAlgn="ctr"/>
            <a:r>
              <a:rPr lang="en-IE" dirty="0"/>
              <a:t>Lifecycle Stages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653825-0365-848D-2C2A-30ACE12DA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Crop and Pest Stages</a:t>
            </a:r>
          </a:p>
        </p:txBody>
      </p:sp>
    </p:spTree>
    <p:extLst>
      <p:ext uri="{BB962C8B-B14F-4D97-AF65-F5344CB8AC3E}">
        <p14:creationId xmlns:p14="http://schemas.microsoft.com/office/powerpoint/2010/main" val="3339994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20E4EE-8247-3A1B-6EA5-A43ABD54E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ctr"/>
            <a:r>
              <a:rPr lang="en-IE" dirty="0"/>
              <a:t>V1.1 Updated elements:</a:t>
            </a:r>
          </a:p>
          <a:p>
            <a:pPr lvl="1"/>
            <a:r>
              <a:rPr lang="en-IE" dirty="0"/>
              <a:t>Nozzle Name, Nozzle Class</a:t>
            </a:r>
          </a:p>
          <a:p>
            <a:pPr lvl="1"/>
            <a:r>
              <a:rPr lang="en-IE" dirty="0"/>
              <a:t>Min/Max Wind Speed </a:t>
            </a:r>
            <a:r>
              <a:rPr lang="en-IE" i="1" dirty="0"/>
              <a:t>(currently only at GAP/DFU level)</a:t>
            </a:r>
          </a:p>
          <a:p>
            <a:pPr lvl="1"/>
            <a:r>
              <a:rPr lang="en-IE" dirty="0"/>
              <a:t>Min Interval Before Next Forecast Rain </a:t>
            </a:r>
            <a:r>
              <a:rPr lang="en-IE" i="1" dirty="0"/>
              <a:t>(currently only at GAP/DFU level)</a:t>
            </a:r>
          </a:p>
          <a:p>
            <a:pPr lvl="1"/>
            <a:r>
              <a:rPr lang="en-IE" dirty="0"/>
              <a:t>Min Interval Before Next Forecast Rain Text </a:t>
            </a:r>
            <a:r>
              <a:rPr lang="en-IE" i="1" dirty="0"/>
              <a:t>(currently only at GAP/DFU level)</a:t>
            </a:r>
          </a:p>
          <a:p>
            <a:pPr lvl="1"/>
            <a:r>
              <a:rPr lang="en-IE" dirty="0"/>
              <a:t>Min Post-Rain Interval </a:t>
            </a:r>
            <a:r>
              <a:rPr lang="en-IE" i="1" dirty="0"/>
              <a:t>(currently only at GAP/DFU level)</a:t>
            </a:r>
          </a:p>
          <a:p>
            <a:pPr lvl="1"/>
            <a:r>
              <a:rPr lang="en-IE" dirty="0"/>
              <a:t>Min Post-Rain Interval  Text </a:t>
            </a:r>
            <a:r>
              <a:rPr lang="en-IE" i="1" dirty="0"/>
              <a:t>(currently only at GAP/DFU level)</a:t>
            </a:r>
          </a:p>
          <a:p>
            <a:pPr lvl="1"/>
            <a:r>
              <a:rPr lang="en-IE" dirty="0"/>
              <a:t>Boundary Closed Nozzle Count</a:t>
            </a:r>
          </a:p>
          <a:p>
            <a:pPr lvl="1"/>
            <a:r>
              <a:rPr lang="en-IE" dirty="0"/>
              <a:t>Buffer Zone Context </a:t>
            </a:r>
            <a:r>
              <a:rPr lang="en-IE" i="1" dirty="0"/>
              <a:t>(currently only at GAP/DFU level)</a:t>
            </a:r>
          </a:p>
          <a:p>
            <a:pPr lvl="1"/>
            <a:r>
              <a:rPr lang="en-IE" dirty="0"/>
              <a:t>Metadata: </a:t>
            </a:r>
          </a:p>
          <a:p>
            <a:pPr lvl="2"/>
            <a:r>
              <a:rPr lang="en-GB" dirty="0"/>
              <a:t>Wind Speed Unit of Measurement</a:t>
            </a:r>
          </a:p>
          <a:p>
            <a:pPr lvl="2"/>
            <a:r>
              <a:rPr lang="en-GB" dirty="0"/>
              <a:t>Application Timing Unit of Measurement (Rain)</a:t>
            </a:r>
            <a:endParaRPr lang="en-IE" dirty="0"/>
          </a:p>
          <a:p>
            <a:pPr fontAlgn="ctr"/>
            <a:r>
              <a:rPr lang="en-IE" dirty="0"/>
              <a:t>V1.2 new elements:</a:t>
            </a:r>
          </a:p>
          <a:p>
            <a:pPr lvl="1"/>
            <a:r>
              <a:rPr lang="en-IE" dirty="0"/>
              <a:t>Growth Stage Description</a:t>
            </a:r>
          </a:p>
          <a:p>
            <a:pPr lvl="1"/>
            <a:r>
              <a:rPr lang="en-IE" dirty="0"/>
              <a:t>Conditional Qualifier</a:t>
            </a:r>
          </a:p>
          <a:p>
            <a:pPr lvl="1"/>
            <a:r>
              <a:rPr lang="en-IE" dirty="0"/>
              <a:t>Crop Growth Stage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3DF4E9-7346-2E7E-14C2-8C58A26D7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Spraying Instructions</a:t>
            </a:r>
          </a:p>
        </p:txBody>
      </p:sp>
    </p:spTree>
    <p:extLst>
      <p:ext uri="{BB962C8B-B14F-4D97-AF65-F5344CB8AC3E}">
        <p14:creationId xmlns:p14="http://schemas.microsoft.com/office/powerpoint/2010/main" val="4283292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F5782-A750-F628-E2F2-DA91D822A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FF098D-60FF-2DD0-979C-E28094A7E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Preview from list view</a:t>
            </a:r>
          </a:p>
          <a:p>
            <a:r>
              <a:rPr lang="en-IE" dirty="0"/>
              <a:t>Workspace Admin: add AgriGuide credentials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EB4F61-83AC-FB7A-5594-0365F7C64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CCMS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4EFE4A0C-AD7F-708E-F241-6439A9B1229C}"/>
              </a:ext>
            </a:extLst>
          </p:cNvPr>
          <p:cNvSpPr/>
          <p:nvPr/>
        </p:nvSpPr>
        <p:spPr>
          <a:xfrm>
            <a:off x="9003323" y="365126"/>
            <a:ext cx="2813538" cy="1463040"/>
          </a:xfrm>
          <a:prstGeom prst="wedgeEllipseCallout">
            <a:avLst>
              <a:gd name="adj1" fmla="val -125833"/>
              <a:gd name="adj2" fmla="val -2809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/>
              <a:t>CCMS = Component Content Management 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13E7D5-5368-896C-5661-76A2DE9E0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959" y="1992508"/>
            <a:ext cx="3410426" cy="20100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53DF1-78FE-CD23-DB73-51AE74F00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954" y="2494450"/>
            <a:ext cx="5761610" cy="368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76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23947-1EE5-AA71-3129-57E6E8ECD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3A9D7D-DAB8-6069-0490-920A1CE7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Key Features – Quill CCMS - DEMO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AF83BE-E263-925A-010A-AC842D197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Please contact us for a demo of an AgriGuide preview to your AgriGuide workspace, which requires your credentials</a:t>
            </a:r>
          </a:p>
        </p:txBody>
      </p:sp>
    </p:spTree>
    <p:extLst>
      <p:ext uri="{BB962C8B-B14F-4D97-AF65-F5344CB8AC3E}">
        <p14:creationId xmlns:p14="http://schemas.microsoft.com/office/powerpoint/2010/main" val="2523678097"/>
      </p:ext>
    </p:extLst>
  </p:cSld>
  <p:clrMapOvr>
    <a:masterClrMapping/>
  </p:clrMapOvr>
</p:sld>
</file>

<file path=ppt/theme/theme1.xml><?xml version="1.0" encoding="utf-8"?>
<a:theme xmlns:a="http://schemas.openxmlformats.org/drawingml/2006/main" name="Quil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ill" id="{1FC43F03-C65F-4E03-9672-627D79937938}" vid="{6A089BE9-E007-484C-AD49-E14256DBDA2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CE57788764744AA2AF962811C13BC" ma:contentTypeVersion="7" ma:contentTypeDescription="Create a new document." ma:contentTypeScope="" ma:versionID="01e3650d6d8b33254dc266c52d568f83">
  <xsd:schema xmlns:xsd="http://www.w3.org/2001/XMLSchema" xmlns:xs="http://www.w3.org/2001/XMLSchema" xmlns:p="http://schemas.microsoft.com/office/2006/metadata/properties" xmlns:ns2="ddbcf6e8-0e57-49c2-8448-06e766b5fcc8" targetNamespace="http://schemas.microsoft.com/office/2006/metadata/properties" ma:root="true" ma:fieldsID="f5e2b37a618edf4b9cc41ce078658bf6" ns2:_="">
    <xsd:import namespace="ddbcf6e8-0e57-49c2-8448-06e766b5fc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cf6e8-0e57-49c2-8448-06e766b5fc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85E964-0AA9-43FE-BB49-D36CDDB593D3}"/>
</file>

<file path=customXml/itemProps2.xml><?xml version="1.0" encoding="utf-8"?>
<ds:datastoreItem xmlns:ds="http://schemas.openxmlformats.org/officeDocument/2006/customXml" ds:itemID="{55643998-4A13-492C-BBD1-FE711C9344EB}">
  <ds:schemaRefs>
    <ds:schemaRef ds:uri="http://schemas.microsoft.com/office/infopath/2007/PartnerControls"/>
    <ds:schemaRef ds:uri="http://purl.org/dc/dcmitype/"/>
    <ds:schemaRef ds:uri="06f1d7a6-9938-4e91-81cc-34170bfacf1e"/>
    <ds:schemaRef ds:uri="773e919d-c46a-4765-9812-40c4d52f6fd3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0C52E11-AA85-42AD-9E27-DBDCF6E13F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2933</TotalTime>
  <Words>517</Words>
  <Application>Microsoft Office PowerPoint</Application>
  <PresentationFormat>Widescreen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Quill</vt:lpstr>
      <vt:lpstr>Quill Release Notes</vt:lpstr>
      <vt:lpstr>Key Features – Quill Authoring</vt:lpstr>
      <vt:lpstr>Key Features – Quill Authoring – GAP/DFU</vt:lpstr>
      <vt:lpstr>GAP/DFU New Features</vt:lpstr>
      <vt:lpstr>Crop and Pest Stages</vt:lpstr>
      <vt:lpstr>Spraying Instructions</vt:lpstr>
      <vt:lpstr>Key Features – Quill CCMS</vt:lpstr>
      <vt:lpstr>Key Features – Quill CCMS - DEMO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O'Sullivan</dc:creator>
  <cp:lastModifiedBy>Steve O’Sullivan</cp:lastModifiedBy>
  <cp:revision>1</cp:revision>
  <dcterms:created xsi:type="dcterms:W3CDTF">2025-09-23T09:57:41Z</dcterms:created>
  <dcterms:modified xsi:type="dcterms:W3CDTF">2026-03-30T19:28:59Z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0x010100972CE57788764744AA2AF962811C13BC</vt:lpwstr>
  </property>
  <property fmtid="{D5CDD505-2E9C-101B-9397-08002B2CF9AE}" pid="3" name="MediaServiceImageTags">
    <vt:lpwstr/>
  </property>
</Properties>
</file>